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70" r:id="rId3"/>
    <p:sldId id="266" r:id="rId4"/>
    <p:sldId id="259" r:id="rId5"/>
    <p:sldId id="273" r:id="rId6"/>
    <p:sldId id="274" r:id="rId7"/>
    <p:sldId id="276" r:id="rId8"/>
    <p:sldId id="275" r:id="rId9"/>
    <p:sldId id="277" r:id="rId10"/>
    <p:sldId id="281" r:id="rId11"/>
    <p:sldId id="267" r:id="rId12"/>
    <p:sldId id="278" r:id="rId13"/>
    <p:sldId id="282" r:id="rId14"/>
    <p:sldId id="280" r:id="rId15"/>
    <p:sldId id="283" r:id="rId16"/>
    <p:sldId id="284" r:id="rId17"/>
    <p:sldId id="268" r:id="rId18"/>
    <p:sldId id="271" r:id="rId19"/>
    <p:sldId id="272" r:id="rId20"/>
    <p:sldId id="285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000"/>
    <a:srgbClr val="595959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950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17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B5A23-C81F-4AF5-A748-1D1EE9350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F8B85E-9692-4475-9B5C-3E3DB5D88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05B73-604A-4AB5-8137-DDC71FB7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57B5ED-EDEA-4726-A63A-ABCD88DD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561B83-F1A6-46DA-BD34-3B375CB3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256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E36BD6-A4CF-4B25-AB1E-51253291E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49623F-E56B-4F2D-8C1B-7FE5A6708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8878DC-1F89-454E-8C22-21927454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C32D40-FC59-4599-8DB0-4EDB5515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ECE70-0B94-4918-8A6B-CE318F78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62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C509A6-106F-4F30-B678-2B05478C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28D6E4-1D89-4B38-BBBD-0F0516981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995D7F-87F4-4EAE-B067-A371E5D3C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6F322D-4B78-410F-883C-30640F0A1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676F9-DE6E-4CF9-8A5F-C636669B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107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FF599-F9A5-411F-BFB9-C4FB2A3A3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3CECED-CCAF-4DDD-B539-F3AF15540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C8BE3-B2E2-4859-8481-2ADA01A4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8CDC39-E89C-42A8-9B52-C7D6DAC2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B28C08-4C0A-48B8-A2D2-41A018A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360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4B900-D8B5-4B2F-9A9B-DAFD4392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D0AAEF-5449-4C97-B530-902BE63F1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CE2F0-2D83-432D-AAAB-53B7BDAD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4A1FD5-451B-4844-91B8-CAAD13002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4FCB56-5F29-4966-828B-6F12C897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119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A8BCA9-CCD6-4662-A75A-29683674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B64179-D214-4078-BA5F-DFCB5B7AB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779CDF-61C0-406A-811C-6499DEFD4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2950D3-3FB5-4335-966B-7606E354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A6937B-7D55-49EA-B7A1-89529F5A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794612-C908-4F25-B9A3-09427AE3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4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C1362-BBA7-4D01-B788-14FDB950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AC57B0-4E1F-4D85-8918-3867A4BE7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57D204-8AC0-4D04-AEF3-91D211206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5EB064-60AB-4FE5-AF06-C9FE48BB4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DB6808-33C3-4B13-8365-0D85B8DDB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2640C7-3844-4222-AC6F-AB4902A4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889AA5-8486-41FD-8413-A1012296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CBBB2D-B216-4BCD-8B81-731C681CF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281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649871-FAAA-407D-9245-5C61A8E3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38A7DA-9D13-4BB7-ADE4-F35E84E3A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FEE6E1-89D7-49AE-A816-C7B25C1D5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6B1AE1-FDC9-44CA-9C12-53013C08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427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5ACA46-7E3A-4F54-B5C7-2D501C80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6C4713-7972-4FE4-B6C4-CD4F252F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64F96C-A2F1-409B-B68C-BE3C8992C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381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3D69A-09A1-4C99-B3A6-6FFAF00F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0AD2F4-8A1D-4D48-B8E0-B0A9F378B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2D0DD9-6BA7-496D-AB88-10339921C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604958-49B0-4000-9AE8-1A82649D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224506-57FE-4AE4-915B-1BCF662C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6D5D81-A0DA-465B-9DDB-DA44E7CFA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8116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983AA-0F4A-45E5-9631-DE95D374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327D0E-1174-49F8-B6E6-ED9C4C24C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9C250D-0505-42BE-A5E8-7419DF44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AFD8E-9839-4C72-8762-8562A916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FA4037-6B16-4DCF-B42A-04CA1505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1A69A5-76C9-4317-9EA8-5195D125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7764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7ADECC-9799-4216-9862-AA5ADA4C8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7C8BE3-DBC3-496D-978E-EEAF27BD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A01D7B-4D81-4C57-A818-0D2B635A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2020. 7. 2.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504206-C714-4A83-8AB2-390F6A4DB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1C595-D0A5-4894-99F9-5A8A1E009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7681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직사각형 84"/>
          <p:cNvSpPr/>
          <p:nvPr/>
        </p:nvSpPr>
        <p:spPr>
          <a:xfrm>
            <a:off x="12022" y="2799570"/>
            <a:ext cx="12192000" cy="112703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04240" y="2134576"/>
            <a:ext cx="10383520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FFC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SoC </a:t>
            </a:r>
            <a:r>
              <a:rPr lang="ko-KR" altLang="en-US" sz="2400" b="1" dirty="0">
                <a:solidFill>
                  <a:srgbClr val="FFC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설계 및 프로그래밍 </a:t>
            </a:r>
            <a:r>
              <a:rPr lang="en-US" altLang="ko-KR" sz="2400" b="1" dirty="0">
                <a:solidFill>
                  <a:srgbClr val="FFC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Term Project</a:t>
            </a:r>
            <a:endParaRPr lang="en-US" altLang="ko-KR" sz="24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srgbClr val="FFC00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endParaRPr lang="en-US" altLang="ko-KR" sz="24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srgbClr val="FFC00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algn="ctr"/>
            <a:r>
              <a:rPr lang="en-US" altLang="ko-KR" sz="54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53B76D-5960-DA4A-B1DD-BBE4E0EBB834}"/>
              </a:ext>
            </a:extLst>
          </p:cNvPr>
          <p:cNvSpPr txBox="1"/>
          <p:nvPr/>
        </p:nvSpPr>
        <p:spPr>
          <a:xfrm>
            <a:off x="9448800" y="4876800"/>
            <a:ext cx="228600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kumimoji="1" lang="en-US" altLang="ko-KR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ea typeface="야놀자 야체 B" panose="02020603020101020101" pitchFamily="18" charset="-127"/>
              </a:rPr>
              <a:t>&lt;5</a:t>
            </a:r>
            <a:r>
              <a:rPr kumimoji="1" lang="ko-KR" altLang="en-US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ea typeface="야놀자 야체 B" panose="02020603020101020101" pitchFamily="18" charset="-127"/>
              </a:rPr>
              <a:t>조</a:t>
            </a:r>
            <a:r>
              <a:rPr kumimoji="1" lang="en-US" altLang="ko-KR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ea typeface="야놀자 야체 B" panose="02020603020101020101" pitchFamily="18" charset="-127"/>
              </a:rPr>
              <a:t>&gt;</a:t>
            </a:r>
            <a:endParaRPr kumimoji="1" lang="en-US" altLang="ko-Kore-KR" dirty="0"/>
          </a:p>
          <a:p>
            <a:r>
              <a:rPr lang="en-US" altLang="ko-KR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2017113720</a:t>
            </a:r>
            <a:r>
              <a:rPr lang="ko-KR" altLang="en-US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전상우</a:t>
            </a:r>
            <a:endParaRPr lang="en-US" altLang="ko-KR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r>
              <a:rPr lang="en-US" altLang="ko-KR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2017117939</a:t>
            </a:r>
            <a:r>
              <a:rPr lang="ko-KR" altLang="en-US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이자강</a:t>
            </a:r>
            <a:endParaRPr lang="en-US" altLang="ko-KR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r>
              <a:rPr lang="en-US" altLang="ko-KR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2016117270</a:t>
            </a:r>
            <a:r>
              <a:rPr lang="ko-KR" altLang="en-US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김애리</a:t>
            </a:r>
            <a:endParaRPr lang="en-US" altLang="ko-KR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740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9DBB3B1F-855A-2141-8574-F6F30200E593}"/>
              </a:ext>
            </a:extLst>
          </p:cNvPr>
          <p:cNvGrpSpPr/>
          <p:nvPr/>
        </p:nvGrpSpPr>
        <p:grpSpPr>
          <a:xfrm>
            <a:off x="1268881" y="1769217"/>
            <a:ext cx="7560159" cy="610926"/>
            <a:chOff x="1807292" y="2995204"/>
            <a:chExt cx="1829687" cy="463956"/>
          </a:xfrm>
          <a:solidFill>
            <a:srgbClr val="FFC000"/>
          </a:solidFill>
        </p:grpSpPr>
        <p:sp>
          <p:nvSpPr>
            <p:cNvPr id="10" name="이등변 삼각형 43">
              <a:extLst>
                <a:ext uri="{FF2B5EF4-FFF2-40B4-BE49-F238E27FC236}">
                  <a16:creationId xmlns:a16="http://schemas.microsoft.com/office/drawing/2014/main" id="{2EA8B62D-6FF5-BD47-8457-C8D7E67BC1C2}"/>
                </a:ext>
              </a:extLst>
            </p:cNvPr>
            <p:cNvSpPr/>
            <p:nvPr/>
          </p:nvSpPr>
          <p:spPr>
            <a:xfrm rot="10800000">
              <a:off x="1892372" y="3239290"/>
              <a:ext cx="262808" cy="21987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506DCA94-1A97-B14A-A99A-D014D49C63E4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PS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AXI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버퍼 레지스터 값을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PS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로 가져온다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.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DB464DE-35F7-EE4E-996C-3F5662D6E980}"/>
              </a:ext>
            </a:extLst>
          </p:cNvPr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1D47BD4-BCAF-634B-8ADE-FC6E392D2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pic>
        <p:nvPicPr>
          <p:cNvPr id="3" name="그림 2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6038BFDD-63C2-40FE-872F-EB5E06FB4F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85" t="6667" r="12535" b="30334"/>
          <a:stretch/>
        </p:blipFill>
        <p:spPr>
          <a:xfrm rot="16200000">
            <a:off x="7880056" y="2014457"/>
            <a:ext cx="2732777" cy="4610765"/>
          </a:xfrm>
          <a:prstGeom prst="rect">
            <a:avLst/>
          </a:prstGeom>
        </p:spPr>
      </p:pic>
      <p:pic>
        <p:nvPicPr>
          <p:cNvPr id="5" name="그림 4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B3A443F1-E2B0-4166-A5B2-FB82867584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7" t="5029" r="23378" b="37304"/>
          <a:stretch/>
        </p:blipFill>
        <p:spPr>
          <a:xfrm rot="16200000">
            <a:off x="1637200" y="2072485"/>
            <a:ext cx="2732777" cy="4494705"/>
          </a:xfrm>
          <a:prstGeom prst="rect">
            <a:avLst/>
          </a:prstGeom>
        </p:spPr>
      </p:pic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D24DEADF-84D8-4E0B-9E85-FD32B463F80E}"/>
              </a:ext>
            </a:extLst>
          </p:cNvPr>
          <p:cNvSpPr/>
          <p:nvPr/>
        </p:nvSpPr>
        <p:spPr>
          <a:xfrm>
            <a:off x="5665443" y="4138872"/>
            <a:ext cx="918237" cy="490196"/>
          </a:xfrm>
          <a:prstGeom prst="rightArrow">
            <a:avLst/>
          </a:prstGeom>
          <a:solidFill>
            <a:srgbClr val="FE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AFF50F-981B-47B6-BE7A-477504220D1F}"/>
              </a:ext>
            </a:extLst>
          </p:cNvPr>
          <p:cNvSpPr txBox="1"/>
          <p:nvPr/>
        </p:nvSpPr>
        <p:spPr>
          <a:xfrm>
            <a:off x="5655282" y="3618172"/>
            <a:ext cx="8064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PB</a:t>
            </a:r>
            <a:r>
              <a:rPr lang="ko-KR" altLang="en-US" sz="1600" b="1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lang="en-US" altLang="ko-KR" sz="1600" b="1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0</a:t>
            </a:r>
          </a:p>
          <a:p>
            <a:pPr algn="ctr"/>
            <a:r>
              <a:rPr lang="ko-KR" altLang="en-US" sz="1600" b="1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누르면 </a:t>
            </a:r>
          </a:p>
        </p:txBody>
      </p:sp>
    </p:spTree>
    <p:extLst>
      <p:ext uri="{BB962C8B-B14F-4D97-AF65-F5344CB8AC3E}">
        <p14:creationId xmlns:p14="http://schemas.microsoft.com/office/powerpoint/2010/main" val="974356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0D46F02A-1B14-C744-8A04-B493618B5758}"/>
              </a:ext>
            </a:extLst>
          </p:cNvPr>
          <p:cNvSpPr/>
          <p:nvPr/>
        </p:nvSpPr>
        <p:spPr>
          <a:xfrm>
            <a:off x="1631660" y="2520454"/>
            <a:ext cx="10296180" cy="1885069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ko-Kore-KR" sz="2000" dirty="0" err="1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ONE_mReadReg</a:t>
            </a:r>
            <a:r>
              <a:rPr kumimoji="1" lang="en-US" altLang="ko-Kore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(XPAR_ONE_0_S00_AXI_BASEADDR, </a:t>
            </a:r>
            <a:r>
              <a:rPr kumimoji="1" lang="en-US" altLang="ko-Kore-KR" sz="2000" dirty="0">
                <a:solidFill>
                  <a:srgbClr val="FF0000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ONE_S00_AXI_SLV_REG8_OFFSET</a:t>
            </a:r>
            <a:r>
              <a:rPr kumimoji="1" lang="en-US" altLang="ko-Kore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);</a:t>
            </a:r>
          </a:p>
          <a:p>
            <a:pPr>
              <a:spcAft>
                <a:spcPts val="600"/>
              </a:spcAft>
            </a:pPr>
            <a:endParaRPr kumimoji="1" lang="en-US" altLang="ko-Kore-KR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ko-Kore-KR" sz="2000" dirty="0" err="1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ONE_mWriteReg</a:t>
            </a:r>
            <a:r>
              <a:rPr kumimoji="1" lang="en-US" altLang="ko-Kore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(XPAR_ONE_0_S00_AXI_BASEADDR,</a:t>
            </a:r>
            <a:r>
              <a:rPr kumimoji="1" lang="en-US" altLang="ko-Kore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ore-KR" sz="2000" dirty="0">
                <a:solidFill>
                  <a:srgbClr val="FF0000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ONE_S00_AXI_SLV_REG8_OFFSET</a:t>
            </a:r>
            <a:r>
              <a:rPr kumimoji="1" lang="en-US" altLang="ko-Kore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0);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DBB3B1F-855A-2141-8574-F6F30200E593}"/>
              </a:ext>
            </a:extLst>
          </p:cNvPr>
          <p:cNvGrpSpPr/>
          <p:nvPr/>
        </p:nvGrpSpPr>
        <p:grpSpPr>
          <a:xfrm>
            <a:off x="1279177" y="1708851"/>
            <a:ext cx="7580343" cy="610926"/>
            <a:chOff x="1807292" y="2995204"/>
            <a:chExt cx="1829687" cy="463956"/>
          </a:xfrm>
          <a:solidFill>
            <a:srgbClr val="FFC000"/>
          </a:solidFill>
        </p:grpSpPr>
        <p:sp>
          <p:nvSpPr>
            <p:cNvPr id="10" name="이등변 삼각형 43">
              <a:extLst>
                <a:ext uri="{FF2B5EF4-FFF2-40B4-BE49-F238E27FC236}">
                  <a16:creationId xmlns:a16="http://schemas.microsoft.com/office/drawing/2014/main" id="{2EA8B62D-6FF5-BD47-8457-C8D7E67BC1C2}"/>
                </a:ext>
              </a:extLst>
            </p:cNvPr>
            <p:cNvSpPr/>
            <p:nvPr/>
          </p:nvSpPr>
          <p:spPr>
            <a:xfrm rot="10800000">
              <a:off x="1892372" y="3239290"/>
              <a:ext cx="262808" cy="21987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506DCA94-1A97-B14A-A99A-D014D49C63E4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PS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AXI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버퍼 레지스터 값을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PS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로 가져온다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.</a:t>
              </a: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DB464DE-35F7-EE4E-996C-3F5662D6E980}"/>
              </a:ext>
            </a:extLst>
          </p:cNvPr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1D47BD4-BCAF-634B-8ADE-FC6E392D2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B1B99DCB-FB1C-2045-B288-37792CA22E3D}"/>
              </a:ext>
            </a:extLst>
          </p:cNvPr>
          <p:cNvSpPr/>
          <p:nvPr/>
        </p:nvSpPr>
        <p:spPr>
          <a:xfrm>
            <a:off x="1631660" y="4795206"/>
            <a:ext cx="7227860" cy="707886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spcAft>
                <a:spcPts val="600"/>
              </a:spcAft>
              <a:buFont typeface="Wingdings" pitchFamily="2" charset="2"/>
              <a:buChar char="ü"/>
            </a:pPr>
            <a:r>
              <a:rPr kumimoji="1" lang="en-US" altLang="ko-Kore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C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코드의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OFFSET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을 수정해서 문제를 해결했다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endParaRPr kumimoji="1" lang="ko-Kore-KR" altLang="en-US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2081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70FCD2E4-6480-6947-A74E-4AFC553BA1C5}"/>
              </a:ext>
            </a:extLst>
          </p:cNvPr>
          <p:cNvSpPr/>
          <p:nvPr/>
        </p:nvSpPr>
        <p:spPr>
          <a:xfrm>
            <a:off x="1750123" y="2848772"/>
            <a:ext cx="9384045" cy="1118110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spcAft>
                <a:spcPts val="600"/>
              </a:spcAft>
              <a:buFont typeface="Wingdings" pitchFamily="2" charset="2"/>
              <a:buChar char="ü"/>
            </a:pP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현재 상태에서 입력에 따라 다음 상태와 출력이 결정되는 상태 </a:t>
            </a:r>
            <a:r>
              <a:rPr kumimoji="1" lang="ko-KR" altLang="en-US" sz="2000" dirty="0" err="1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머신을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구현</a:t>
            </a:r>
            <a:endParaRPr kumimoji="1" lang="ko-Kore-KR" altLang="en-US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0D46F02A-1B14-C744-8A04-B493618B5758}"/>
              </a:ext>
            </a:extLst>
          </p:cNvPr>
          <p:cNvSpPr/>
          <p:nvPr/>
        </p:nvSpPr>
        <p:spPr>
          <a:xfrm>
            <a:off x="1750124" y="4291564"/>
            <a:ext cx="9384044" cy="1491736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문제점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매우 복잡하게 얽힌 상태들을 정확하게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Text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LCD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에 출력해야 한다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해결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각 상태들의 데이터를 저장한 상태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Table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을 해석하는 것으로 해결하였다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endParaRPr kumimoji="1" lang="ko-Kore-KR" altLang="en-US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DBB3B1F-855A-2141-8574-F6F30200E593}"/>
              </a:ext>
            </a:extLst>
          </p:cNvPr>
          <p:cNvGrpSpPr/>
          <p:nvPr/>
        </p:nvGrpSpPr>
        <p:grpSpPr>
          <a:xfrm>
            <a:off x="1268881" y="1769217"/>
            <a:ext cx="4715359" cy="610926"/>
            <a:chOff x="1807292" y="2995204"/>
            <a:chExt cx="1829687" cy="463956"/>
          </a:xfrm>
          <a:solidFill>
            <a:srgbClr val="FFC000"/>
          </a:solidFill>
        </p:grpSpPr>
        <p:sp>
          <p:nvSpPr>
            <p:cNvPr id="10" name="이등변 삼각형 43">
              <a:extLst>
                <a:ext uri="{FF2B5EF4-FFF2-40B4-BE49-F238E27FC236}">
                  <a16:creationId xmlns:a16="http://schemas.microsoft.com/office/drawing/2014/main" id="{2EA8B62D-6FF5-BD47-8457-C8D7E67BC1C2}"/>
                </a:ext>
              </a:extLst>
            </p:cNvPr>
            <p:cNvSpPr/>
            <p:nvPr/>
          </p:nvSpPr>
          <p:spPr>
            <a:xfrm rot="10800000">
              <a:off x="1892372" y="3239290"/>
              <a:ext cx="262808" cy="21987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506DCA94-1A97-B14A-A99A-D014D49C63E4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PS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상태 머신 구현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DB464DE-35F7-EE4E-996C-3F5662D6E980}"/>
              </a:ext>
            </a:extLst>
          </p:cNvPr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1D47BD4-BCAF-634B-8ADE-FC6E392D2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567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9DBB3B1F-855A-2141-8574-F6F30200E593}"/>
              </a:ext>
            </a:extLst>
          </p:cNvPr>
          <p:cNvGrpSpPr/>
          <p:nvPr/>
        </p:nvGrpSpPr>
        <p:grpSpPr>
          <a:xfrm>
            <a:off x="1268881" y="1769216"/>
            <a:ext cx="4684879" cy="610929"/>
            <a:chOff x="1807292" y="2995202"/>
            <a:chExt cx="1829687" cy="463958"/>
          </a:xfrm>
          <a:solidFill>
            <a:srgbClr val="FFC000"/>
          </a:solidFill>
        </p:grpSpPr>
        <p:sp>
          <p:nvSpPr>
            <p:cNvPr id="10" name="이등변 삼각형 43">
              <a:extLst>
                <a:ext uri="{FF2B5EF4-FFF2-40B4-BE49-F238E27FC236}">
                  <a16:creationId xmlns:a16="http://schemas.microsoft.com/office/drawing/2014/main" id="{2EA8B62D-6FF5-BD47-8457-C8D7E67BC1C2}"/>
                </a:ext>
              </a:extLst>
            </p:cNvPr>
            <p:cNvSpPr/>
            <p:nvPr/>
          </p:nvSpPr>
          <p:spPr>
            <a:xfrm rot="10800000">
              <a:off x="1892372" y="3239290"/>
              <a:ext cx="262808" cy="21987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506DCA94-1A97-B14A-A99A-D014D49C63E4}"/>
                </a:ext>
              </a:extLst>
            </p:cNvPr>
            <p:cNvSpPr/>
            <p:nvPr/>
          </p:nvSpPr>
          <p:spPr>
            <a:xfrm>
              <a:off x="1807292" y="2995202"/>
              <a:ext cx="1829687" cy="3722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PS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상태 머신 구현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DB464DE-35F7-EE4E-996C-3F5662D6E980}"/>
              </a:ext>
            </a:extLst>
          </p:cNvPr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1D47BD4-BCAF-634B-8ADE-FC6E392D2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2DF442B-5FF0-4DDF-A3C7-69F6866056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236" y="2701551"/>
            <a:ext cx="4860425" cy="3351197"/>
          </a:xfrm>
          <a:prstGeom prst="rect">
            <a:avLst/>
          </a:prstGeom>
        </p:spPr>
      </p:pic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BF5511FC-C3FD-1B42-BAEC-E03A18B5A29A}"/>
              </a:ext>
            </a:extLst>
          </p:cNvPr>
          <p:cNvSpPr/>
          <p:nvPr/>
        </p:nvSpPr>
        <p:spPr>
          <a:xfrm>
            <a:off x="6918960" y="3131378"/>
            <a:ext cx="4975797" cy="1718049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spcAft>
                <a:spcPts val="1200"/>
              </a:spcAft>
              <a:buFont typeface="Wingdings" pitchFamily="2" charset="2"/>
              <a:buChar char="ü"/>
            </a:pP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상태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Table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의 일부분</a:t>
            </a:r>
            <a:endParaRPr kumimoji="1" lang="en-US" altLang="ko-KR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  <a:p>
            <a:pPr marL="342900" indent="-342900">
              <a:spcAft>
                <a:spcPts val="600"/>
              </a:spcAft>
              <a:buFont typeface="Wingdings" pitchFamily="2" charset="2"/>
              <a:buChar char="ü"/>
            </a:pP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6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개 단위로 각 상태의 정보들을 저장한다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endParaRPr kumimoji="1" lang="ko-Kore-KR" altLang="en-US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6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9DBB3B1F-855A-2141-8574-F6F30200E593}"/>
              </a:ext>
            </a:extLst>
          </p:cNvPr>
          <p:cNvGrpSpPr/>
          <p:nvPr/>
        </p:nvGrpSpPr>
        <p:grpSpPr>
          <a:xfrm>
            <a:off x="1268881" y="1769217"/>
            <a:ext cx="4664559" cy="610926"/>
            <a:chOff x="1807292" y="2995204"/>
            <a:chExt cx="1829687" cy="463956"/>
          </a:xfrm>
          <a:solidFill>
            <a:srgbClr val="FFC000"/>
          </a:solidFill>
        </p:grpSpPr>
        <p:sp>
          <p:nvSpPr>
            <p:cNvPr id="10" name="이등변 삼각형 43">
              <a:extLst>
                <a:ext uri="{FF2B5EF4-FFF2-40B4-BE49-F238E27FC236}">
                  <a16:creationId xmlns:a16="http://schemas.microsoft.com/office/drawing/2014/main" id="{2EA8B62D-6FF5-BD47-8457-C8D7E67BC1C2}"/>
                </a:ext>
              </a:extLst>
            </p:cNvPr>
            <p:cNvSpPr/>
            <p:nvPr/>
          </p:nvSpPr>
          <p:spPr>
            <a:xfrm rot="10800000">
              <a:off x="1892372" y="3239290"/>
              <a:ext cx="262808" cy="21987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506DCA94-1A97-B14A-A99A-D014D49C63E4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PS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상태 머신 구현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DB464DE-35F7-EE4E-996C-3F5662D6E980}"/>
              </a:ext>
            </a:extLst>
          </p:cNvPr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1D47BD4-BCAF-634B-8ADE-FC6E392D2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pic>
        <p:nvPicPr>
          <p:cNvPr id="3" name="그림 2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C7B1440E-7031-4C5D-AB4B-7CA89A59DC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73" y="2613822"/>
            <a:ext cx="7435081" cy="3983573"/>
          </a:xfrm>
          <a:prstGeom prst="rect">
            <a:avLst/>
          </a:prstGeom>
        </p:spPr>
      </p:pic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37A9FAA3-A7E8-3749-9EAC-7626D29F006B}"/>
              </a:ext>
            </a:extLst>
          </p:cNvPr>
          <p:cNvSpPr/>
          <p:nvPr/>
        </p:nvSpPr>
        <p:spPr>
          <a:xfrm>
            <a:off x="9286240" y="3098800"/>
            <a:ext cx="2499360" cy="2023918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spcAft>
                <a:spcPts val="1200"/>
              </a:spcAft>
              <a:buFont typeface="Wingdings" pitchFamily="2" charset="2"/>
              <a:buChar char="ü"/>
            </a:pP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조건은 고려하지 않고 입력만 고려한 상태 </a:t>
            </a:r>
            <a:r>
              <a:rPr kumimoji="1" lang="ko-KR" altLang="en-US" sz="2000" dirty="0" err="1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머신도</a:t>
            </a:r>
            <a:endParaRPr kumimoji="1" lang="en-US" altLang="ko-KR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8335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0D46F02A-1B14-C744-8A04-B493618B5758}"/>
              </a:ext>
            </a:extLst>
          </p:cNvPr>
          <p:cNvSpPr/>
          <p:nvPr/>
        </p:nvSpPr>
        <p:spPr>
          <a:xfrm>
            <a:off x="1492387" y="2612012"/>
            <a:ext cx="9384044" cy="2295268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spcAft>
                <a:spcPts val="600"/>
              </a:spcAft>
              <a:buFont typeface="Wingdings" pitchFamily="2" charset="2"/>
              <a:buChar char="ü"/>
            </a:pP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결론 </a:t>
            </a:r>
            <a:endParaRPr kumimoji="1" lang="en-US" altLang="ko-KR" sz="2000" dirty="0">
              <a:solidFill>
                <a:schemeClr val="bg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  <a:p>
            <a:pPr lvl="1">
              <a:spcAft>
                <a:spcPts val="600"/>
              </a:spcAft>
            </a:pP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 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게임 플레이에 필요한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17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개의 상태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22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개의 게임 내 조건변수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69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개의 상태 설명 문자열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1050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개에 달하는 이중 문자열 데이터를 상태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Table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을 통해 해석하고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정형화된 동작을 하게끔 하는 것이 최종 목표였으며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이를 정확히 구현해냈다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DBB3B1F-855A-2141-8574-F6F30200E593}"/>
              </a:ext>
            </a:extLst>
          </p:cNvPr>
          <p:cNvGrpSpPr/>
          <p:nvPr/>
        </p:nvGrpSpPr>
        <p:grpSpPr>
          <a:xfrm>
            <a:off x="1268881" y="1769217"/>
            <a:ext cx="4684879" cy="610926"/>
            <a:chOff x="1807292" y="2995204"/>
            <a:chExt cx="1829687" cy="463956"/>
          </a:xfrm>
          <a:solidFill>
            <a:srgbClr val="FFC000"/>
          </a:solidFill>
        </p:grpSpPr>
        <p:sp>
          <p:nvSpPr>
            <p:cNvPr id="10" name="이등변 삼각형 43">
              <a:extLst>
                <a:ext uri="{FF2B5EF4-FFF2-40B4-BE49-F238E27FC236}">
                  <a16:creationId xmlns:a16="http://schemas.microsoft.com/office/drawing/2014/main" id="{2EA8B62D-6FF5-BD47-8457-C8D7E67BC1C2}"/>
                </a:ext>
              </a:extLst>
            </p:cNvPr>
            <p:cNvSpPr/>
            <p:nvPr/>
          </p:nvSpPr>
          <p:spPr>
            <a:xfrm rot="10800000">
              <a:off x="1892372" y="3239290"/>
              <a:ext cx="262808" cy="21987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506DCA94-1A97-B14A-A99A-D014D49C63E4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PS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상태 머신 구현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DB464DE-35F7-EE4E-996C-3F5662D6E980}"/>
              </a:ext>
            </a:extLst>
          </p:cNvPr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1D47BD4-BCAF-634B-8ADE-FC6E392D2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81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C194ED7F-423E-5C45-8E3D-158BD04EAC79}"/>
              </a:ext>
            </a:extLst>
          </p:cNvPr>
          <p:cNvGrpSpPr/>
          <p:nvPr/>
        </p:nvGrpSpPr>
        <p:grpSpPr>
          <a:xfrm>
            <a:off x="1536126" y="1402824"/>
            <a:ext cx="4455972" cy="614197"/>
            <a:chOff x="1807292" y="2995204"/>
            <a:chExt cx="1829687" cy="466440"/>
          </a:xfrm>
        </p:grpSpPr>
        <p:sp>
          <p:nvSpPr>
            <p:cNvPr id="8" name="이등변 삼각형 13">
              <a:extLst>
                <a:ext uri="{FF2B5EF4-FFF2-40B4-BE49-F238E27FC236}">
                  <a16:creationId xmlns:a16="http://schemas.microsoft.com/office/drawing/2014/main" id="{49FD9D81-50F9-B945-BF71-D7F7891FB88B}"/>
                </a:ext>
              </a:extLst>
            </p:cNvPr>
            <p:cNvSpPr/>
            <p:nvPr/>
          </p:nvSpPr>
          <p:spPr>
            <a:xfrm rot="10800000">
              <a:off x="1896935" y="3241774"/>
              <a:ext cx="262808" cy="219870"/>
            </a:xfrm>
            <a:prstGeom prst="triangle">
              <a:avLst>
                <a:gd name="adj" fmla="val 5092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3" name="모서리가 둥근 직사각형 12">
              <a:extLst>
                <a:ext uri="{FF2B5EF4-FFF2-40B4-BE49-F238E27FC236}">
                  <a16:creationId xmlns:a16="http://schemas.microsoft.com/office/drawing/2014/main" id="{B35FF055-9442-E64B-9B9E-08F923195FEA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Text Adventure Hardware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설명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8212698-7E58-1142-804C-4AB353CF8FFC}"/>
              </a:ext>
            </a:extLst>
          </p:cNvPr>
          <p:cNvSpPr/>
          <p:nvPr/>
        </p:nvSpPr>
        <p:spPr>
          <a:xfrm>
            <a:off x="2096661" y="189364"/>
            <a:ext cx="67190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3.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동작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A400138-46B1-AD4B-A961-FECFF1D259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pic>
        <p:nvPicPr>
          <p:cNvPr id="3" name="그림 2" descr="앉아있는, 책, 녹색, 회로이(가) 표시된 사진&#10;&#10;자동 생성된 설명">
            <a:extLst>
              <a:ext uri="{FF2B5EF4-FFF2-40B4-BE49-F238E27FC236}">
                <a16:creationId xmlns:a16="http://schemas.microsoft.com/office/drawing/2014/main" id="{5D11B847-5A7E-FA45-8C1B-A8A980ABE8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56" t="6148" r="35704"/>
          <a:stretch/>
        </p:blipFill>
        <p:spPr>
          <a:xfrm rot="5400000">
            <a:off x="1422918" y="1342425"/>
            <a:ext cx="1504956" cy="3466871"/>
          </a:xfrm>
          <a:prstGeom prst="rect">
            <a:avLst/>
          </a:prstGeom>
        </p:spPr>
      </p:pic>
      <p:pic>
        <p:nvPicPr>
          <p:cNvPr id="5" name="그림 4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7FF28397-E2C5-DE46-9F44-1FE492083C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88" t="36222" r="40297" b="24667"/>
          <a:stretch/>
        </p:blipFill>
        <p:spPr>
          <a:xfrm rot="5400000">
            <a:off x="4406946" y="2398359"/>
            <a:ext cx="2209086" cy="2061282"/>
          </a:xfrm>
          <a:prstGeom prst="rect">
            <a:avLst/>
          </a:prstGeom>
        </p:spPr>
      </p:pic>
      <p:pic>
        <p:nvPicPr>
          <p:cNvPr id="9" name="그림 8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4C63CB0F-15D3-0F40-8DD1-C2EBC663372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70" t="18001" r="41418" b="19630"/>
          <a:stretch/>
        </p:blipFill>
        <p:spPr>
          <a:xfrm rot="5400000">
            <a:off x="8517701" y="1450003"/>
            <a:ext cx="1787416" cy="3460898"/>
          </a:xfrm>
          <a:prstGeom prst="rect">
            <a:avLst/>
          </a:prstGeom>
        </p:spPr>
      </p:pic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254AA396-6F5E-A040-84A8-032160332740}"/>
              </a:ext>
            </a:extLst>
          </p:cNvPr>
          <p:cNvSpPr/>
          <p:nvPr/>
        </p:nvSpPr>
        <p:spPr>
          <a:xfrm>
            <a:off x="373378" y="4062726"/>
            <a:ext cx="3466872" cy="1291594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spcAft>
                <a:spcPts val="1200"/>
              </a:spcAft>
              <a:buFont typeface="Wingdings" pitchFamily="2" charset="2"/>
              <a:buChar char="ü"/>
            </a:pP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Text</a:t>
            </a:r>
            <a:r>
              <a:rPr kumimoji="1"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LCD</a:t>
            </a:r>
          </a:p>
          <a:p>
            <a:pPr lvl="1">
              <a:spcAft>
                <a:spcPts val="1200"/>
              </a:spcAft>
            </a:pP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</a:t>
            </a:r>
            <a:r>
              <a:rPr kumimoji="1"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스토리 진행</a:t>
            </a: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</a:t>
            </a:r>
            <a:r>
              <a:rPr kumimoji="1"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현재 상황을 나타내는 문장 출력한다</a:t>
            </a: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B35694DA-D917-DE4C-B13E-9CB12F22F863}"/>
              </a:ext>
            </a:extLst>
          </p:cNvPr>
          <p:cNvSpPr/>
          <p:nvPr/>
        </p:nvSpPr>
        <p:spPr>
          <a:xfrm>
            <a:off x="4519928" y="4754242"/>
            <a:ext cx="1941832" cy="1853433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spcAft>
                <a:spcPts val="1200"/>
              </a:spcAft>
              <a:buFont typeface="Wingdings" pitchFamily="2" charset="2"/>
              <a:buChar char="ü"/>
            </a:pP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7</a:t>
            </a:r>
            <a:r>
              <a:rPr kumimoji="1"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-</a:t>
            </a:r>
            <a:r>
              <a:rPr kumimoji="1"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segment</a:t>
            </a:r>
          </a:p>
          <a:p>
            <a:pPr lvl="1">
              <a:spcAft>
                <a:spcPts val="1200"/>
              </a:spcAft>
            </a:pP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</a:t>
            </a:r>
            <a:r>
              <a:rPr kumimoji="1"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게임 진행 시간을 출력한다</a:t>
            </a: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</p:txBody>
      </p:sp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567F3C56-BC94-784A-8A1E-9E82C50CFF8F}"/>
              </a:ext>
            </a:extLst>
          </p:cNvPr>
          <p:cNvSpPr/>
          <p:nvPr/>
        </p:nvSpPr>
        <p:spPr>
          <a:xfrm>
            <a:off x="6999330" y="4253613"/>
            <a:ext cx="4989470" cy="2516623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Push Button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PB 0 : </a:t>
            </a:r>
            <a:r>
              <a:rPr kumimoji="1"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스토리의 다음 내용을 출력한다</a:t>
            </a: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PB 1 : </a:t>
            </a:r>
            <a:r>
              <a:rPr kumimoji="1"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스토리의 이전 내용을 출력한다</a:t>
            </a: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PB 2 : </a:t>
            </a:r>
            <a:r>
              <a:rPr kumimoji="1"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원하는 상태를 선택</a:t>
            </a: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</a:t>
            </a:r>
            <a:r>
              <a:rPr kumimoji="1"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이때 숫자가 적힌 문장이 첫 줄에 위치한 상태여야 한다</a:t>
            </a: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PB 3 : Reset, </a:t>
            </a:r>
            <a:r>
              <a:rPr kumimoji="1"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처음으로 돌아간다</a:t>
            </a:r>
            <a:r>
              <a:rPr kumimoji="1" lang="en-US" altLang="ko-KR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17994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9DBB3B1F-855A-2141-8574-F6F30200E593}"/>
              </a:ext>
            </a:extLst>
          </p:cNvPr>
          <p:cNvGrpSpPr/>
          <p:nvPr/>
        </p:nvGrpSpPr>
        <p:grpSpPr>
          <a:xfrm>
            <a:off x="1472992" y="1433067"/>
            <a:ext cx="3947888" cy="610926"/>
            <a:chOff x="1807292" y="2995204"/>
            <a:chExt cx="1829687" cy="463956"/>
          </a:xfrm>
          <a:solidFill>
            <a:srgbClr val="FFC000"/>
          </a:solidFill>
        </p:grpSpPr>
        <p:sp>
          <p:nvSpPr>
            <p:cNvPr id="10" name="이등변 삼각형 43">
              <a:extLst>
                <a:ext uri="{FF2B5EF4-FFF2-40B4-BE49-F238E27FC236}">
                  <a16:creationId xmlns:a16="http://schemas.microsoft.com/office/drawing/2014/main" id="{2EA8B62D-6FF5-BD47-8457-C8D7E67BC1C2}"/>
                </a:ext>
              </a:extLst>
            </p:cNvPr>
            <p:cNvSpPr/>
            <p:nvPr/>
          </p:nvSpPr>
          <p:spPr>
            <a:xfrm rot="10800000">
              <a:off x="1892372" y="3239290"/>
              <a:ext cx="262808" cy="21987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506DCA94-1A97-B14A-A99A-D014D49C63E4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Text Adventure 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동작 순서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34E9C9C-1282-AB41-8966-7E67416C6D3C}"/>
              </a:ext>
            </a:extLst>
          </p:cNvPr>
          <p:cNvSpPr/>
          <p:nvPr/>
        </p:nvSpPr>
        <p:spPr>
          <a:xfrm>
            <a:off x="2096661" y="189364"/>
            <a:ext cx="67190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3.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동작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EE2B8A5-AB39-6043-8448-3098CC54F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DD5AC3B0-D5E5-9C4E-94D2-7F77112778AA}"/>
              </a:ext>
            </a:extLst>
          </p:cNvPr>
          <p:cNvSpPr/>
          <p:nvPr/>
        </p:nvSpPr>
        <p:spPr>
          <a:xfrm>
            <a:off x="1382120" y="2217697"/>
            <a:ext cx="10000988" cy="3318807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spcAft>
                <a:spcPts val="600"/>
              </a:spcAft>
            </a:pPr>
            <a:endParaRPr kumimoji="1" lang="en-US" altLang="ko-Kore-KR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kumimoji="1" lang="en-US" altLang="ko-Kore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Text LCD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에 뜨는 스토리를 읽으면서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PB 0(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다음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)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을 눌러 스토리를 진행한다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원하는 선택지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(ex. 1. Run away)</a:t>
            </a:r>
            <a:r>
              <a:rPr kumimoji="1" lang="ko-KR" altLang="en-US" sz="2000" dirty="0" err="1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를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첫번째 문장으로 두고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PB 2(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선택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)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을 누른다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선택한 상황에 따라 다른 스토리가 진행된다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endParaRPr kumimoji="1" lang="en-US" altLang="ko-KR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  <a:p>
            <a:pPr marL="914400" lvl="1" indent="-457200">
              <a:spcAft>
                <a:spcPts val="600"/>
              </a:spcAft>
              <a:buFont typeface="+mj-lt"/>
              <a:buAutoNum type="arabicPeriod"/>
            </a:pP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”Congratulations!”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이 출력되면 성공적으로 게임을 마친 것이고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“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You are dead.”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가 출력되면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PB 3(Reset)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을 눌러 처음부터 다시 시작하면 된다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742950" lvl="1" indent="-285750">
              <a:spcAft>
                <a:spcPts val="600"/>
              </a:spcAft>
              <a:buFont typeface="Wingdings" pitchFamily="2" charset="2"/>
              <a:buChar char="ü"/>
            </a:pPr>
            <a:endParaRPr kumimoji="1" lang="ko-Kore-KR" altLang="en-US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34930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C194ED7F-423E-5C45-8E3D-158BD04EAC79}"/>
              </a:ext>
            </a:extLst>
          </p:cNvPr>
          <p:cNvGrpSpPr/>
          <p:nvPr/>
        </p:nvGrpSpPr>
        <p:grpSpPr>
          <a:xfrm>
            <a:off x="1536126" y="1402824"/>
            <a:ext cx="4455972" cy="614197"/>
            <a:chOff x="1807292" y="2995204"/>
            <a:chExt cx="1829687" cy="466440"/>
          </a:xfrm>
        </p:grpSpPr>
        <p:sp>
          <p:nvSpPr>
            <p:cNvPr id="8" name="이등변 삼각형 13">
              <a:extLst>
                <a:ext uri="{FF2B5EF4-FFF2-40B4-BE49-F238E27FC236}">
                  <a16:creationId xmlns:a16="http://schemas.microsoft.com/office/drawing/2014/main" id="{49FD9D81-50F9-B945-BF71-D7F7891FB88B}"/>
                </a:ext>
              </a:extLst>
            </p:cNvPr>
            <p:cNvSpPr/>
            <p:nvPr/>
          </p:nvSpPr>
          <p:spPr>
            <a:xfrm rot="10800000">
              <a:off x="1896935" y="3241774"/>
              <a:ext cx="262808" cy="219870"/>
            </a:xfrm>
            <a:prstGeom prst="triangle">
              <a:avLst>
                <a:gd name="adj" fmla="val 5092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3" name="모서리가 둥근 직사각형 12">
              <a:extLst>
                <a:ext uri="{FF2B5EF4-FFF2-40B4-BE49-F238E27FC236}">
                  <a16:creationId xmlns:a16="http://schemas.microsoft.com/office/drawing/2014/main" id="{B35FF055-9442-E64B-9B9E-08F923195FEA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Text Adventure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동작 영상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8212698-7E58-1142-804C-4AB353CF8FFC}"/>
              </a:ext>
            </a:extLst>
          </p:cNvPr>
          <p:cNvSpPr/>
          <p:nvPr/>
        </p:nvSpPr>
        <p:spPr>
          <a:xfrm>
            <a:off x="2096661" y="189364"/>
            <a:ext cx="67190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3.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동작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A400138-46B1-AD4B-A961-FECFF1D259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pic>
        <p:nvPicPr>
          <p:cNvPr id="3" name="텀프로젝트 동영상 저화질" descr="텀프로젝트 동영상 저화질">
            <a:hlinkClick r:id="" action="ppaction://media"/>
            <a:extLst>
              <a:ext uri="{FF2B5EF4-FFF2-40B4-BE49-F238E27FC236}">
                <a16:creationId xmlns:a16="http://schemas.microsoft.com/office/drawing/2014/main" id="{DADBE9E6-3B3B-9F49-B3F7-739E3D0ACA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94476" y="2075931"/>
            <a:ext cx="7760320" cy="437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612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78212698-7E58-1142-804C-4AB353CF8FFC}"/>
              </a:ext>
            </a:extLst>
          </p:cNvPr>
          <p:cNvSpPr/>
          <p:nvPr/>
        </p:nvSpPr>
        <p:spPr>
          <a:xfrm>
            <a:off x="2096662" y="189364"/>
            <a:ext cx="29889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4.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소감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A400138-46B1-AD4B-A961-FECFF1D259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sp>
        <p:nvSpPr>
          <p:cNvPr id="4" name="모서리가 둥근 직사각형 14">
            <a:extLst>
              <a:ext uri="{FF2B5EF4-FFF2-40B4-BE49-F238E27FC236}">
                <a16:creationId xmlns:a16="http://schemas.microsoft.com/office/drawing/2014/main" id="{B2A0EC53-D3B3-4FB9-BAB1-29FE74A7DEF3}"/>
              </a:ext>
            </a:extLst>
          </p:cNvPr>
          <p:cNvSpPr/>
          <p:nvPr/>
        </p:nvSpPr>
        <p:spPr>
          <a:xfrm>
            <a:off x="1279177" y="1513841"/>
            <a:ext cx="10000988" cy="4988560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전상우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 IP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를 설계하여 마음대로 원하는 기능을 추가하거나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더 나아가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PS 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영역에서 제어를 하며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한 학기간 </a:t>
            </a:r>
            <a:r>
              <a:rPr kumimoji="1" lang="en-US" altLang="ko-KR" sz="2000" dirty="0" err="1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APSoC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라는 새로운 영역에 대해 배울 수 있어 좋았습니다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또한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팀프로젝트에서 팀원들의 소중함을 느꼈습니다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lvl="1">
              <a:spcAft>
                <a:spcPts val="600"/>
              </a:spcAft>
            </a:pPr>
            <a:endParaRPr kumimoji="1" lang="en-US" altLang="ko-Kore-KR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이자강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 PPT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에 다루지 않은 사소한 오류들이 많았지만 시간상 발표 자료에 다 담지 못했습니다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 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비대면 강의여서 장비를 직접 사용하는 시간이 제한적이었던 점이 힘들었지만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좋은 팀원을 만나 열정적으로 과제를 수행했습니다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1" lang="en-US" altLang="ko-Kore-KR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김애리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비대면 강의로 수강하면서 실제로 장비를 다루지 못해서 아쉬웠지만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ko-KR" altLang="en-US" sz="2000" dirty="0" err="1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팀프로젝트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기간 동안 제한적이지만 직접 장비를 보고 사용할 수 있어서 다행이라고 생각합니다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좋은 팀원들을 만나서 과제를 잘 수행할 수 있었습니다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endParaRPr kumimoji="1" lang="en-US" altLang="ko-Kore-KR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198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0EB49F1E-B86D-A34B-A544-C618BF90205D}"/>
              </a:ext>
            </a:extLst>
          </p:cNvPr>
          <p:cNvSpPr/>
          <p:nvPr/>
        </p:nvSpPr>
        <p:spPr>
          <a:xfrm>
            <a:off x="884667" y="786540"/>
            <a:ext cx="10422670" cy="570942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5CC699B-EB2A-9A40-BDD7-948F5141A257}"/>
              </a:ext>
            </a:extLst>
          </p:cNvPr>
          <p:cNvSpPr/>
          <p:nvPr/>
        </p:nvSpPr>
        <p:spPr>
          <a:xfrm>
            <a:off x="1639225" y="1157890"/>
            <a:ext cx="7662814" cy="5499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250000"/>
              </a:lnSpc>
              <a:buAutoNum type="arabicPeriod"/>
            </a:pPr>
            <a:r>
              <a:rPr lang="en-US" altLang="ko-KR" sz="3200" b="1" dirty="0">
                <a:solidFill>
                  <a:prstClr val="white">
                    <a:lumMod val="50000"/>
                  </a:prstClr>
                </a:solidFill>
              </a:rPr>
              <a:t> Text Adventure Project </a:t>
            </a:r>
            <a:r>
              <a:rPr lang="ko-KR" altLang="en-US" sz="3200" b="1" dirty="0">
                <a:solidFill>
                  <a:prstClr val="white">
                    <a:lumMod val="50000"/>
                  </a:prstClr>
                </a:solidFill>
              </a:rPr>
              <a:t>소개</a:t>
            </a:r>
            <a:endParaRPr lang="en-US" altLang="ko-KR" sz="3200" b="1" dirty="0">
              <a:solidFill>
                <a:prstClr val="white">
                  <a:lumMod val="50000"/>
                </a:prstClr>
              </a:solidFill>
            </a:endParaRPr>
          </a:p>
          <a:p>
            <a:pPr marL="228600" indent="-228600">
              <a:lnSpc>
                <a:spcPct val="250000"/>
              </a:lnSpc>
              <a:buAutoNum type="arabicPeriod"/>
            </a:pPr>
            <a:r>
              <a:rPr lang="ko-KR" altLang="en-US" sz="3200" b="1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en-US" altLang="ko-KR" sz="3200" b="1" dirty="0">
                <a:solidFill>
                  <a:prstClr val="white">
                    <a:lumMod val="50000"/>
                  </a:prstClr>
                </a:solidFill>
              </a:rPr>
              <a:t>Text Adventure </a:t>
            </a:r>
            <a:r>
              <a:rPr lang="ko-KR" altLang="en-US" sz="3200" b="1" dirty="0">
                <a:solidFill>
                  <a:prstClr val="white">
                    <a:lumMod val="50000"/>
                  </a:prstClr>
                </a:solidFill>
              </a:rPr>
              <a:t>구현 과정</a:t>
            </a:r>
            <a:endParaRPr lang="en-US" altLang="ko-KR" sz="3200" b="1" dirty="0">
              <a:solidFill>
                <a:prstClr val="white">
                  <a:lumMod val="50000"/>
                </a:prstClr>
              </a:solidFill>
            </a:endParaRPr>
          </a:p>
          <a:p>
            <a:pPr marL="228600" indent="-228600">
              <a:lnSpc>
                <a:spcPct val="250000"/>
              </a:lnSpc>
              <a:buFontTx/>
              <a:buAutoNum type="arabicPeriod"/>
            </a:pPr>
            <a:r>
              <a:rPr lang="ko-KR" altLang="en-US" sz="3200" b="1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en-US" altLang="ko-KR" sz="3200" b="1" dirty="0">
                <a:solidFill>
                  <a:prstClr val="white">
                    <a:lumMod val="50000"/>
                  </a:prstClr>
                </a:solidFill>
              </a:rPr>
              <a:t>Text Adventure </a:t>
            </a:r>
            <a:r>
              <a:rPr lang="ko-KR" altLang="en-US" sz="3200" b="1" dirty="0">
                <a:solidFill>
                  <a:prstClr val="white">
                    <a:lumMod val="50000"/>
                  </a:prstClr>
                </a:solidFill>
              </a:rPr>
              <a:t>동작</a:t>
            </a:r>
            <a:endParaRPr lang="en-US" altLang="ko-KR" sz="3200" b="1" dirty="0">
              <a:solidFill>
                <a:prstClr val="white">
                  <a:lumMod val="50000"/>
                </a:prstClr>
              </a:solidFill>
            </a:endParaRPr>
          </a:p>
          <a:p>
            <a:pPr marL="228600" indent="-228600">
              <a:lnSpc>
                <a:spcPct val="250000"/>
              </a:lnSpc>
              <a:buAutoNum type="arabicPeriod"/>
            </a:pPr>
            <a:r>
              <a:rPr lang="ko-KR" altLang="en-US" sz="3200" b="1" dirty="0">
                <a:solidFill>
                  <a:prstClr val="white">
                    <a:lumMod val="50000"/>
                  </a:prstClr>
                </a:solidFill>
              </a:rPr>
              <a:t> 소감</a:t>
            </a:r>
            <a:r>
              <a:rPr lang="en-US" altLang="ko-KR" sz="3200" b="1" dirty="0">
                <a:solidFill>
                  <a:prstClr val="white">
                    <a:lumMod val="50000"/>
                  </a:prstClr>
                </a:solidFill>
              </a:rPr>
              <a:t> 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ko-KR" sz="2400" dirty="0">
              <a:solidFill>
                <a:prstClr val="white">
                  <a:lumMod val="50000"/>
                </a:prstClr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14B3E62-9DDB-C644-82C2-A73A6249BC23}"/>
              </a:ext>
            </a:extLst>
          </p:cNvPr>
          <p:cNvGrpSpPr/>
          <p:nvPr/>
        </p:nvGrpSpPr>
        <p:grpSpPr>
          <a:xfrm>
            <a:off x="124867" y="200719"/>
            <a:ext cx="4284295" cy="1328981"/>
            <a:chOff x="1807292" y="2995204"/>
            <a:chExt cx="1829687" cy="444256"/>
          </a:xfrm>
          <a:solidFill>
            <a:srgbClr val="FFC000"/>
          </a:solidFill>
        </p:grpSpPr>
        <p:sp>
          <p:nvSpPr>
            <p:cNvPr id="8" name="이등변 삼각형 43">
              <a:extLst>
                <a:ext uri="{FF2B5EF4-FFF2-40B4-BE49-F238E27FC236}">
                  <a16:creationId xmlns:a16="http://schemas.microsoft.com/office/drawing/2014/main" id="{8818B242-9A9E-A247-B511-E9032B895880}"/>
                </a:ext>
              </a:extLst>
            </p:cNvPr>
            <p:cNvSpPr/>
            <p:nvPr/>
          </p:nvSpPr>
          <p:spPr>
            <a:xfrm rot="10800000">
              <a:off x="2167041" y="3219590"/>
              <a:ext cx="262808" cy="21987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9" name="모서리가 둥근 직사각형 8">
              <a:extLst>
                <a:ext uri="{FF2B5EF4-FFF2-40B4-BE49-F238E27FC236}">
                  <a16:creationId xmlns:a16="http://schemas.microsoft.com/office/drawing/2014/main" id="{EB809200-AACD-FB48-A92D-E29A711B940C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8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Contents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4119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02FD830-5E65-5741-A698-912DD8F07F44}"/>
              </a:ext>
            </a:extLst>
          </p:cNvPr>
          <p:cNvGrpSpPr/>
          <p:nvPr/>
        </p:nvGrpSpPr>
        <p:grpSpPr>
          <a:xfrm>
            <a:off x="2196608" y="2606546"/>
            <a:ext cx="7331424" cy="1644907"/>
            <a:chOff x="1340136" y="2611626"/>
            <a:chExt cx="7331424" cy="1644907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0ADD3E26-1AA8-3343-9043-6D0ADC3E2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136" y="2621786"/>
              <a:ext cx="1634747" cy="1634747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2EFCD7B-2CEC-0C48-A1AA-0A82045106A6}"/>
                </a:ext>
              </a:extLst>
            </p:cNvPr>
            <p:cNvSpPr/>
            <p:nvPr/>
          </p:nvSpPr>
          <p:spPr>
            <a:xfrm>
              <a:off x="3520440" y="2611626"/>
              <a:ext cx="515112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7200" b="1" dirty="0">
                  <a:solidFill>
                    <a:srgbClr val="FFC000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감사합니다</a:t>
              </a:r>
              <a:r>
                <a:rPr lang="en-US" altLang="ko-KR" sz="7200" b="1" dirty="0">
                  <a:solidFill>
                    <a:srgbClr val="FFC000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!</a:t>
              </a:r>
              <a:endParaRPr lang="en-US" altLang="ko-KR" sz="72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srgbClr val="FFC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0659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09058" y="227604"/>
            <a:ext cx="79324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1.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Project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소개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2309058" y="1682189"/>
            <a:ext cx="2501499" cy="584985"/>
            <a:chOff x="1807292" y="2995204"/>
            <a:chExt cx="1829687" cy="444256"/>
          </a:xfrm>
        </p:grpSpPr>
        <p:sp>
          <p:nvSpPr>
            <p:cNvPr id="14" name="이등변 삼각형 13"/>
            <p:cNvSpPr/>
            <p:nvPr/>
          </p:nvSpPr>
          <p:spPr>
            <a:xfrm rot="10800000">
              <a:off x="2009961" y="3219590"/>
              <a:ext cx="262808" cy="219870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목 표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7086953" y="1682189"/>
            <a:ext cx="3016496" cy="584986"/>
            <a:chOff x="1807292" y="2995204"/>
            <a:chExt cx="1829687" cy="444256"/>
          </a:xfrm>
          <a:solidFill>
            <a:srgbClr val="FFC000"/>
          </a:solidFill>
        </p:grpSpPr>
        <p:sp>
          <p:nvSpPr>
            <p:cNvPr id="44" name="이등변 삼각형 43"/>
            <p:cNvSpPr/>
            <p:nvPr/>
          </p:nvSpPr>
          <p:spPr>
            <a:xfrm rot="10800000">
              <a:off x="2009961" y="3219590"/>
              <a:ext cx="262808" cy="21987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Text Adventure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란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?</a:t>
              </a:r>
            </a:p>
          </p:txBody>
        </p:sp>
      </p:grp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27138159-C4C8-044D-84C8-F41CD4E746CC}"/>
              </a:ext>
            </a:extLst>
          </p:cNvPr>
          <p:cNvSpPr/>
          <p:nvPr/>
        </p:nvSpPr>
        <p:spPr>
          <a:xfrm>
            <a:off x="1898515" y="2666382"/>
            <a:ext cx="3399625" cy="2509429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ko-Kore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Interrupt</a:t>
            </a:r>
            <a:r>
              <a:rPr kumimoji="1" lang="ko-KR" altLang="en-US" sz="2000" dirty="0" err="1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를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활용해서 </a:t>
            </a:r>
            <a:r>
              <a:rPr kumimoji="1" lang="en-US" altLang="ko-Kore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Text LCD, Push Button,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7-segment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로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Text Adventure</a:t>
            </a:r>
            <a:r>
              <a:rPr kumimoji="1" lang="ko-KR" altLang="en-US" sz="2000" dirty="0" err="1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를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구현한다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endParaRPr kumimoji="1" lang="ko-Kore-KR" altLang="en-US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  <p:sp>
        <p:nvSpPr>
          <p:cNvPr id="20" name="모서리가 둥근 직사각형 19">
            <a:extLst>
              <a:ext uri="{FF2B5EF4-FFF2-40B4-BE49-F238E27FC236}">
                <a16:creationId xmlns:a16="http://schemas.microsoft.com/office/drawing/2014/main" id="{40EC52FB-A55B-B64C-AD09-45AFB126BBC8}"/>
              </a:ext>
            </a:extLst>
          </p:cNvPr>
          <p:cNvSpPr/>
          <p:nvPr/>
        </p:nvSpPr>
        <p:spPr>
          <a:xfrm>
            <a:off x="6785789" y="2639488"/>
            <a:ext cx="3618823" cy="3878339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ko-Kore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Text LCD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에 현재 상황이 문장으로 출력된다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ko-Kore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Push Button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을 누르면 이전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/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다음 문장 출력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상황 선택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Reset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이 가능하다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7-segment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로 게임 진행 시간을 알 수 있다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endParaRPr kumimoji="1" lang="ko-Kore-KR" altLang="en-US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25BE40E-97D7-304B-8C5B-AA3885DBD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73627"/>
            <a:ext cx="995380" cy="99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902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25BE40E-97D7-304B-8C5B-AA3885DBD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185BF83B-B44F-FE4E-BDE5-F67F3D00DA0A}"/>
              </a:ext>
            </a:extLst>
          </p:cNvPr>
          <p:cNvGrpSpPr/>
          <p:nvPr/>
        </p:nvGrpSpPr>
        <p:grpSpPr>
          <a:xfrm>
            <a:off x="1252434" y="1793514"/>
            <a:ext cx="10298590" cy="614197"/>
            <a:chOff x="1807292" y="2995204"/>
            <a:chExt cx="1829687" cy="466440"/>
          </a:xfrm>
        </p:grpSpPr>
        <p:sp>
          <p:nvSpPr>
            <p:cNvPr id="26" name="이등변 삼각형 13">
              <a:extLst>
                <a:ext uri="{FF2B5EF4-FFF2-40B4-BE49-F238E27FC236}">
                  <a16:creationId xmlns:a16="http://schemas.microsoft.com/office/drawing/2014/main" id="{C1B09FC7-3274-CA4D-B4AF-3E13AD423C70}"/>
                </a:ext>
              </a:extLst>
            </p:cNvPr>
            <p:cNvSpPr/>
            <p:nvPr/>
          </p:nvSpPr>
          <p:spPr>
            <a:xfrm rot="10800000">
              <a:off x="1896935" y="3241774"/>
              <a:ext cx="262808" cy="219870"/>
            </a:xfrm>
            <a:prstGeom prst="triangle">
              <a:avLst>
                <a:gd name="adj" fmla="val 5092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27" name="모서리가 둥근 직사각형 26">
              <a:extLst>
                <a:ext uri="{FF2B5EF4-FFF2-40B4-BE49-F238E27FC236}">
                  <a16:creationId xmlns:a16="http://schemas.microsoft.com/office/drawing/2014/main" id="{174FB92F-DD67-D748-B72C-F16403CD16DC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PL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en-US" altLang="ko-Kore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Interrupt IP, Text LCD IP, 7-segment IP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,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Push Button IP</a:t>
              </a:r>
              <a:r>
                <a:rPr kumimoji="1" lang="ko-KR" altLang="en-US" sz="2000" b="1" dirty="0" err="1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를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하나로 합친다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.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70FCD2E4-6480-6947-A74E-4AFC553BA1C5}"/>
              </a:ext>
            </a:extLst>
          </p:cNvPr>
          <p:cNvSpPr/>
          <p:nvPr/>
        </p:nvSpPr>
        <p:spPr>
          <a:xfrm>
            <a:off x="1750123" y="2848772"/>
            <a:ext cx="9800901" cy="1118110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lvl="1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각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IP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를 연결하여 사용하는데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핀 중복 문제 및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Clock 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문제가 발생하였다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lvl="1">
              <a:spcAft>
                <a:spcPts val="600"/>
              </a:spcAft>
            </a:pP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  예를 들어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벡터로 표현된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Pushbutton 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중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1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개의 포트에만 접근하는 것이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불가능하다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0D46F02A-1B14-C744-8A04-B493618B5758}"/>
              </a:ext>
            </a:extLst>
          </p:cNvPr>
          <p:cNvSpPr/>
          <p:nvPr/>
        </p:nvSpPr>
        <p:spPr>
          <a:xfrm>
            <a:off x="1750124" y="4291564"/>
            <a:ext cx="9800900" cy="1491736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원인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Interrupt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의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pb[0]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와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Text LCD, Segment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의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Reset Pin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이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‘Y18’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로 겹친다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해결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IP</a:t>
            </a:r>
            <a:r>
              <a:rPr kumimoji="1" lang="ko-KR" altLang="en-US" sz="2000" dirty="0" err="1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를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재설계하여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pb[3]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에 신호가 들어 올 경우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Reset 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기능을 할 수 있도록 수정하였다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endParaRPr kumimoji="1" lang="ko-Kore-KR" altLang="en-US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4218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25BE40E-97D7-304B-8C5B-AA3885DBD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B0726963-217C-4693-BE80-47DC4F7C11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393" y="2732389"/>
            <a:ext cx="9392590" cy="348553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9BE16F21-0F03-DD43-9FF0-93035653997D}"/>
              </a:ext>
            </a:extLst>
          </p:cNvPr>
          <p:cNvGrpSpPr/>
          <p:nvPr/>
        </p:nvGrpSpPr>
        <p:grpSpPr>
          <a:xfrm>
            <a:off x="1252434" y="1793514"/>
            <a:ext cx="10298590" cy="614197"/>
            <a:chOff x="1807292" y="2995204"/>
            <a:chExt cx="1829687" cy="466440"/>
          </a:xfrm>
        </p:grpSpPr>
        <p:sp>
          <p:nvSpPr>
            <p:cNvPr id="9" name="이등변 삼각형 13">
              <a:extLst>
                <a:ext uri="{FF2B5EF4-FFF2-40B4-BE49-F238E27FC236}">
                  <a16:creationId xmlns:a16="http://schemas.microsoft.com/office/drawing/2014/main" id="{6207372D-121C-D342-B4C3-1DB8F2C01A3A}"/>
                </a:ext>
              </a:extLst>
            </p:cNvPr>
            <p:cNvSpPr/>
            <p:nvPr/>
          </p:nvSpPr>
          <p:spPr>
            <a:xfrm rot="10800000">
              <a:off x="1896935" y="3241774"/>
              <a:ext cx="262808" cy="219870"/>
            </a:xfrm>
            <a:prstGeom prst="triangle">
              <a:avLst>
                <a:gd name="adj" fmla="val 5092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0" name="모서리가 둥근 직사각형 9">
              <a:extLst>
                <a:ext uri="{FF2B5EF4-FFF2-40B4-BE49-F238E27FC236}">
                  <a16:creationId xmlns:a16="http://schemas.microsoft.com/office/drawing/2014/main" id="{CD17EB96-358A-6D42-A797-9C11AC090B5F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PL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en-US" altLang="ko-Kore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Interrupt IP, Text LCD IP, 7-segment IP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,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Push Button IP</a:t>
              </a:r>
              <a:r>
                <a:rPr kumimoji="1" lang="ko-KR" altLang="en-US" sz="2000" b="1" dirty="0" err="1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를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하나로 합친다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.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946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25BE40E-97D7-304B-8C5B-AA3885DBD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B0EAE79E-810D-43A5-AF79-52649828E2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99" b="4595"/>
          <a:stretch/>
        </p:blipFill>
        <p:spPr>
          <a:xfrm>
            <a:off x="3500828" y="3022609"/>
            <a:ext cx="5205850" cy="296074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AC9063BC-4808-E348-8AB7-88B02D9ACC82}"/>
              </a:ext>
            </a:extLst>
          </p:cNvPr>
          <p:cNvGrpSpPr/>
          <p:nvPr/>
        </p:nvGrpSpPr>
        <p:grpSpPr>
          <a:xfrm>
            <a:off x="1252434" y="1793514"/>
            <a:ext cx="10298590" cy="614197"/>
            <a:chOff x="1807292" y="2995204"/>
            <a:chExt cx="1829687" cy="466440"/>
          </a:xfrm>
        </p:grpSpPr>
        <p:sp>
          <p:nvSpPr>
            <p:cNvPr id="9" name="이등변 삼각형 13">
              <a:extLst>
                <a:ext uri="{FF2B5EF4-FFF2-40B4-BE49-F238E27FC236}">
                  <a16:creationId xmlns:a16="http://schemas.microsoft.com/office/drawing/2014/main" id="{F40B4B44-5469-DF4C-8640-DCC725C513BD}"/>
                </a:ext>
              </a:extLst>
            </p:cNvPr>
            <p:cNvSpPr/>
            <p:nvPr/>
          </p:nvSpPr>
          <p:spPr>
            <a:xfrm rot="10800000">
              <a:off x="1896935" y="3241774"/>
              <a:ext cx="262808" cy="219870"/>
            </a:xfrm>
            <a:prstGeom prst="triangle">
              <a:avLst>
                <a:gd name="adj" fmla="val 5092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0" name="모서리가 둥근 직사각형 9">
              <a:extLst>
                <a:ext uri="{FF2B5EF4-FFF2-40B4-BE49-F238E27FC236}">
                  <a16:creationId xmlns:a16="http://schemas.microsoft.com/office/drawing/2014/main" id="{30AA159C-0269-474F-9C6F-F1EF81870D51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PL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en-US" altLang="ko-Kore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Interrupt IP, Text LCD IP, 7-segment IP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,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Push Button IP</a:t>
              </a:r>
              <a:r>
                <a:rPr kumimoji="1" lang="ko-KR" altLang="en-US" sz="2000" b="1" dirty="0" err="1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를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하나로 합친다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.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4106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25BE40E-97D7-304B-8C5B-AA3885DBD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C8A5932-4FC1-4D9D-833B-DB98DB109C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195" y="2620150"/>
            <a:ext cx="4667901" cy="372479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EB935700-1366-5B45-A57C-BEA00C7AAA10}"/>
              </a:ext>
            </a:extLst>
          </p:cNvPr>
          <p:cNvGrpSpPr/>
          <p:nvPr/>
        </p:nvGrpSpPr>
        <p:grpSpPr>
          <a:xfrm>
            <a:off x="1252434" y="1793514"/>
            <a:ext cx="10298590" cy="614197"/>
            <a:chOff x="1807292" y="2995204"/>
            <a:chExt cx="1829687" cy="466440"/>
          </a:xfrm>
        </p:grpSpPr>
        <p:sp>
          <p:nvSpPr>
            <p:cNvPr id="9" name="이등변 삼각형 13">
              <a:extLst>
                <a:ext uri="{FF2B5EF4-FFF2-40B4-BE49-F238E27FC236}">
                  <a16:creationId xmlns:a16="http://schemas.microsoft.com/office/drawing/2014/main" id="{7BD4C4B2-9A92-1140-9F79-16AC5E25FC8D}"/>
                </a:ext>
              </a:extLst>
            </p:cNvPr>
            <p:cNvSpPr/>
            <p:nvPr/>
          </p:nvSpPr>
          <p:spPr>
            <a:xfrm rot="10800000">
              <a:off x="1896935" y="3241774"/>
              <a:ext cx="262808" cy="219870"/>
            </a:xfrm>
            <a:prstGeom prst="triangle">
              <a:avLst>
                <a:gd name="adj" fmla="val 5092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0" name="모서리가 둥근 직사각형 9">
              <a:extLst>
                <a:ext uri="{FF2B5EF4-FFF2-40B4-BE49-F238E27FC236}">
                  <a16:creationId xmlns:a16="http://schemas.microsoft.com/office/drawing/2014/main" id="{2C458158-DFCC-8C49-9FFE-E02AD8830CD3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PL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en-US" altLang="ko-Kore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Interrupt IP, Text LCD IP, 7-segment IP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,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Push Button IP</a:t>
              </a:r>
              <a:r>
                <a:rPr kumimoji="1" lang="ko-KR" altLang="en-US" sz="2000" b="1" dirty="0" err="1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를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하나로 합친다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.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1911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25BE40E-97D7-304B-8C5B-AA3885DBD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0D46F02A-1B14-C744-8A04-B493618B5758}"/>
              </a:ext>
            </a:extLst>
          </p:cNvPr>
          <p:cNvSpPr/>
          <p:nvPr/>
        </p:nvSpPr>
        <p:spPr>
          <a:xfrm>
            <a:off x="1750124" y="2857312"/>
            <a:ext cx="9384044" cy="2218272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spcAft>
                <a:spcPts val="600"/>
              </a:spcAft>
              <a:buFont typeface="Wingdings" pitchFamily="2" charset="2"/>
              <a:buChar char="ü"/>
            </a:pP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결론 </a:t>
            </a:r>
            <a:endParaRPr kumimoji="1" lang="en-US" altLang="ko-KR" sz="2000" dirty="0">
              <a:solidFill>
                <a:schemeClr val="bg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  <a:p>
            <a:pPr lvl="1">
              <a:spcAft>
                <a:spcPts val="600"/>
              </a:spcAft>
            </a:pP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 pb[3] 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버튼을 누를 경우 각각의 하드웨어들이 초기화 되도록 하였다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 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또한 세븐 세그먼트는 현재 시각을 나타내는 것이 아니라 단순한 진행 시간을 나타내기 때문에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PL 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영역에서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HDL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을 통한 기능만으로 설계를 </a:t>
            </a:r>
            <a:r>
              <a:rPr lang="ko-KR" altLang="en-US" sz="20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마무리했다</a:t>
            </a:r>
            <a:r>
              <a:rPr lang="en-US" altLang="ko-KR" sz="20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endParaRPr lang="ko-KR" altLang="en-US" sz="2000" dirty="0"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CA2D9F4-ADCF-1D4F-80F2-9A62F1D8C8E9}"/>
              </a:ext>
            </a:extLst>
          </p:cNvPr>
          <p:cNvGrpSpPr/>
          <p:nvPr/>
        </p:nvGrpSpPr>
        <p:grpSpPr>
          <a:xfrm>
            <a:off x="1252434" y="1793514"/>
            <a:ext cx="10298590" cy="614197"/>
            <a:chOff x="1807292" y="2995204"/>
            <a:chExt cx="1829687" cy="466440"/>
          </a:xfrm>
        </p:grpSpPr>
        <p:sp>
          <p:nvSpPr>
            <p:cNvPr id="9" name="이등변 삼각형 13">
              <a:extLst>
                <a:ext uri="{FF2B5EF4-FFF2-40B4-BE49-F238E27FC236}">
                  <a16:creationId xmlns:a16="http://schemas.microsoft.com/office/drawing/2014/main" id="{6C96205B-9147-D14B-9B4D-209DA1061FF8}"/>
                </a:ext>
              </a:extLst>
            </p:cNvPr>
            <p:cNvSpPr/>
            <p:nvPr/>
          </p:nvSpPr>
          <p:spPr>
            <a:xfrm rot="10800000">
              <a:off x="1896935" y="3241774"/>
              <a:ext cx="262808" cy="219870"/>
            </a:xfrm>
            <a:prstGeom prst="triangle">
              <a:avLst>
                <a:gd name="adj" fmla="val 5092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0" name="모서리가 둥근 직사각형 9">
              <a:extLst>
                <a:ext uri="{FF2B5EF4-FFF2-40B4-BE49-F238E27FC236}">
                  <a16:creationId xmlns:a16="http://schemas.microsoft.com/office/drawing/2014/main" id="{BAB8B17F-FF7D-764C-9CAC-1B4263F7339C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PL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en-US" altLang="ko-Kore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Interrupt IP, Text LCD IP, 7-segment IP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,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Push Button IP</a:t>
              </a:r>
              <a:r>
                <a:rPr kumimoji="1" lang="ko-KR" altLang="en-US" sz="2000" b="1" dirty="0" err="1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를</a:t>
              </a:r>
              <a:r>
                <a:rPr kumimoji="1" lang="ko-KR" altLang="en-US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하나로 합친다</a:t>
              </a:r>
              <a:r>
                <a:rPr kumimoji="1" lang="en-US" altLang="ko-KR" sz="2000" b="1" dirty="0">
                  <a:solidFill>
                    <a:schemeClr val="bg1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.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9351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70FCD2E4-6480-6947-A74E-4AFC553BA1C5}"/>
              </a:ext>
            </a:extLst>
          </p:cNvPr>
          <p:cNvSpPr/>
          <p:nvPr/>
        </p:nvSpPr>
        <p:spPr>
          <a:xfrm>
            <a:off x="1750123" y="2848772"/>
            <a:ext cx="9384044" cy="1118110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14400" lvl="1" indent="-457200">
              <a:spcAft>
                <a:spcPts val="600"/>
              </a:spcAft>
              <a:buFont typeface="Wingdings" pitchFamily="2" charset="2"/>
              <a:buChar char="ü"/>
            </a:pP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통합된 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IP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에서 인터럽트 버튼 값을 읽어오면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, </a:t>
            </a:r>
            <a:r>
              <a:rPr kumimoji="1" lang="en-US" altLang="ko-KR" sz="2000" dirty="0" err="1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TextLCD</a:t>
            </a:r>
            <a:r>
              <a:rPr kumimoji="1" lang="ko-KR" altLang="en-US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의 글자가 깨진다</a:t>
            </a:r>
            <a:r>
              <a:rPr kumimoji="1" lang="en-US" altLang="ko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endParaRPr kumimoji="1" lang="ko-Kore-KR" altLang="en-US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0D46F02A-1B14-C744-8A04-B493618B5758}"/>
              </a:ext>
            </a:extLst>
          </p:cNvPr>
          <p:cNvSpPr/>
          <p:nvPr/>
        </p:nvSpPr>
        <p:spPr>
          <a:xfrm>
            <a:off x="1750124" y="4291564"/>
            <a:ext cx="9384044" cy="1491736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원인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LCD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AXI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레지스터와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Push Button AXI 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레지스터 주소가 겹친다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해결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인터럽트 주소를 정상적인 주소로 변경하여 해결하였다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.</a:t>
            </a:r>
            <a:r>
              <a:rPr kumimoji="1" lang="en-US" altLang="ko-Kore-KR" sz="2000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</a:t>
            </a:r>
            <a:endParaRPr kumimoji="1" lang="ko-Kore-KR" altLang="en-US" sz="2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DBB3B1F-855A-2141-8574-F6F30200E593}"/>
              </a:ext>
            </a:extLst>
          </p:cNvPr>
          <p:cNvGrpSpPr/>
          <p:nvPr/>
        </p:nvGrpSpPr>
        <p:grpSpPr>
          <a:xfrm>
            <a:off x="1268881" y="1769217"/>
            <a:ext cx="7539839" cy="610926"/>
            <a:chOff x="1807292" y="2995204"/>
            <a:chExt cx="1829687" cy="463956"/>
          </a:xfrm>
          <a:solidFill>
            <a:srgbClr val="FFC000"/>
          </a:solidFill>
        </p:grpSpPr>
        <p:sp>
          <p:nvSpPr>
            <p:cNvPr id="10" name="이등변 삼각형 43">
              <a:extLst>
                <a:ext uri="{FF2B5EF4-FFF2-40B4-BE49-F238E27FC236}">
                  <a16:creationId xmlns:a16="http://schemas.microsoft.com/office/drawing/2014/main" id="{2EA8B62D-6FF5-BD47-8457-C8D7E67BC1C2}"/>
                </a:ext>
              </a:extLst>
            </p:cNvPr>
            <p:cNvSpPr/>
            <p:nvPr/>
          </p:nvSpPr>
          <p:spPr>
            <a:xfrm rot="10800000">
              <a:off x="1892372" y="3239290"/>
              <a:ext cx="262808" cy="21987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506DCA94-1A97-B14A-A99A-D014D49C63E4}"/>
                </a:ext>
              </a:extLst>
            </p:cNvPr>
            <p:cNvSpPr/>
            <p:nvPr/>
          </p:nvSpPr>
          <p:spPr>
            <a:xfrm>
              <a:off x="1807292" y="2995204"/>
              <a:ext cx="1829687" cy="37227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PS 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영역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: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AXI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버퍼 레지스터 값을 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PS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로 가져온다</a:t>
              </a:r>
              <a:r>
                <a:rPr lang="en-US" altLang="ko-KR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.</a:t>
              </a:r>
              <a:r>
                <a:rPr lang="ko-KR" altLang="en-US" sz="2000" b="1" dirty="0">
                  <a:solidFill>
                    <a:prstClr val="white"/>
                  </a:solidFill>
                  <a:latin typeface="Apple SD Gothic Neo Medium" panose="02000300000000000000" pitchFamily="2" charset="-127"/>
                  <a:ea typeface="Apple SD Gothic Neo Medium" panose="02000300000000000000" pitchFamily="2" charset="-127"/>
                </a:rPr>
                <a:t> </a:t>
              </a:r>
              <a:endParaRPr lang="en-US" altLang="ko-KR" sz="2000" b="1" dirty="0">
                <a:solidFill>
                  <a:prstClr val="white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DB464DE-35F7-EE4E-996C-3F5662D6E980}"/>
              </a:ext>
            </a:extLst>
          </p:cNvPr>
          <p:cNvSpPr/>
          <p:nvPr/>
        </p:nvSpPr>
        <p:spPr>
          <a:xfrm>
            <a:off x="2354567" y="189364"/>
            <a:ext cx="74350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2.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Text Adventure </a:t>
            </a:r>
            <a:r>
              <a:rPr lang="ko-KR" altLang="en-US" sz="4000" b="1" dirty="0">
                <a:ln>
                  <a:solidFill>
                    <a:prstClr val="black">
                      <a:lumMod val="50000"/>
                      <a:lumOff val="50000"/>
                    </a:prstClr>
                  </a:solidFill>
                </a:ln>
                <a:solidFill>
                  <a:prstClr val="white">
                    <a:lumMod val="7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구현 과정</a:t>
            </a:r>
            <a:endParaRPr lang="en-US" altLang="ko-KR" sz="4000" b="1" dirty="0">
              <a:ln>
                <a:solidFill>
                  <a:prstClr val="black">
                    <a:lumMod val="50000"/>
                    <a:lumOff val="50000"/>
                  </a:prstClr>
                </a:solidFill>
              </a:ln>
              <a:solidFill>
                <a:prstClr val="white">
                  <a:lumMod val="7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1D47BD4-BCAF-634B-8ADE-FC6E392D2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77" y="224533"/>
            <a:ext cx="995380" cy="99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8766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912</Words>
  <Application>Microsoft Macintosh PowerPoint</Application>
  <PresentationFormat>와이드스크린</PresentationFormat>
  <Paragraphs>93</Paragraphs>
  <Slides>20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야놀자 야체 B</vt:lpstr>
      <vt:lpstr>Apple SD Gothic Neo Medium</vt:lpstr>
      <vt:lpstr>맑은 고딕</vt:lpstr>
      <vt:lpstr>Arial</vt:lpstr>
      <vt:lpstr>Wingdings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김애리</cp:lastModifiedBy>
  <cp:revision>61</cp:revision>
  <dcterms:created xsi:type="dcterms:W3CDTF">2019-08-28T08:10:07Z</dcterms:created>
  <dcterms:modified xsi:type="dcterms:W3CDTF">2020-07-02T02:19:41Z</dcterms:modified>
</cp:coreProperties>
</file>

<file path=docProps/thumbnail.jpeg>
</file>